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62" r:id="rId6"/>
    <p:sldId id="306" r:id="rId7"/>
    <p:sldId id="364" r:id="rId8"/>
    <p:sldId id="365" r:id="rId9"/>
    <p:sldId id="369" r:id="rId10"/>
    <p:sldId id="370" r:id="rId11"/>
    <p:sldId id="371" r:id="rId12"/>
    <p:sldId id="320" r:id="rId13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2B1"/>
    <a:srgbClr val="006769"/>
    <a:srgbClr val="00BFC4"/>
    <a:srgbClr val="009296"/>
    <a:srgbClr val="F0F5FB"/>
    <a:srgbClr val="0082B3"/>
    <a:srgbClr val="355387"/>
    <a:srgbClr val="004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BEADBFE-9FA6-4E33-9F0E-F9104D293AA3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0506A197-479C-4D3B-A6E5-2AD05DE2B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9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79CF-B10D-90D2-4E74-CDFE2D69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F051F-A5D9-3FCA-8239-E107EA901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3972C-234E-3505-F63E-CFDB79960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80255-8AC5-F382-B411-61C19C02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002D3-9D50-B1E6-EC19-6196AEA8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09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1FAB-3AE1-6255-307A-93438973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22B06-A454-4988-9BD4-8BBE59E13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B877C-0A50-5736-67B5-6D148465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6A857-1789-38DA-6785-52BD407A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BCE6A-3823-9091-929D-49F1418F4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93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63DF-BAB9-037B-E67C-39B0A421B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72823-7703-5219-F7F2-677CF055C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D0E7C-DE47-0FF9-90B2-D1DB8D8B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2E0A4-348B-40DC-AB77-BF621DF3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4F149-FB44-5B9D-D06E-A57AA053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329B-F312-A397-EF59-00A2291A2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4956-D682-E6AA-99F8-ABCF45CBB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FD093-47CD-C93A-47CF-C5EE92F86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E17FB-16E7-36A1-B1C3-C46153FB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EADCB-CFDD-7596-FD02-A3F2A906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390C8-0C67-2CCA-9F87-84C4F0950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8742-E7BF-33C1-6904-00AD238E7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BF88A-71F6-E8EC-F313-A0A37EB69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8C830-DDBC-086B-2606-4413EEC7D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8C6DF3-074F-D04F-806A-45F155EEC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2EF311-D5F3-0198-FF59-689B484BF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2C2873-A5B7-BFD5-ADD2-7B43551F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081F7-312B-A1F4-BAD3-A8C58380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EAC8E7-C9CB-6616-49E2-9E8D1241A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6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F8FA-3EA6-561B-0D5D-543525E9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51824-9A3C-40A6-2808-A25DFB6D6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52915-D7F9-B855-6ECC-AC8AB2A5F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9FCDC-6636-DB3D-C64F-2A8B7B6A2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2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BBF206-F61F-923F-E82A-7CFAE3AD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814182-3293-42CC-7E82-91681103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0325A-49B3-CBD9-3736-56CEC30E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1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14F8B-C47A-4D0B-B1B0-3BF0CB03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FC6C9-59C3-622F-0BA5-E0F0EA07C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8078B-6468-E3E0-E21B-35839267C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7ABFEF-219C-1E86-03E0-4263F852A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F212B-F909-8259-EB08-ADB5D5EE1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ADFCE-D0C0-0034-ACB5-3E0F02F1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5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C727A-E3F9-C94D-704F-1D6139126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7FA1CD-1A33-B60D-1A4A-CC2377690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64F56-E8D3-B703-9090-8643E03A0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37979-EE69-15A4-2230-EBA04789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CF7E4-D293-83B0-B101-0D852D9F4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CD5D4-38F8-464F-92BC-7DAD5553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E28A1-729A-8451-1FBD-7A6389BC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1B3176-0396-CE41-36FF-62C508EFC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4B12F-82BB-A733-3701-EA2EC05D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32402-4E50-2B6C-6629-572B37075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53D1B-C8C2-A493-2FB8-3C25573C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7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7CFF26-47A6-378E-106A-4704D2D43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BB00B-B896-E16A-4D03-9628CF533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A1C6A-7EAD-C13E-DC32-913D8DC1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1789F-4F4C-3EF1-3683-D51024D12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68AC9-DA7D-6D2D-916F-9CE2841B8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7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AA239-1CE4-78D7-DB91-226B0507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89ECD-FC9E-B2DA-A3EB-A151C4166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EF808-4767-874C-4DC1-54F716B81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F21680-B774-41E3-BFA7-C112B1FBA0BE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A97D6-C6B0-510C-4C11-6B5586985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A3521-3FBA-A1F3-88F4-EBC522346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A78DEA-652D-478C-8B2F-359C8470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8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world&#10;&#10;Description automatically generated">
            <a:extLst>
              <a:ext uri="{FF2B5EF4-FFF2-40B4-BE49-F238E27FC236}">
                <a16:creationId xmlns:a16="http://schemas.microsoft.com/office/drawing/2014/main" id="{0B4395A3-7751-B27E-91A0-730D2210C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3" b="5873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E0B70E-EFA7-3F75-7B60-17210412D9EF}"/>
              </a:ext>
            </a:extLst>
          </p:cNvPr>
          <p:cNvSpPr txBox="1"/>
          <p:nvPr/>
        </p:nvSpPr>
        <p:spPr>
          <a:xfrm>
            <a:off x="469900" y="889615"/>
            <a:ext cx="11468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4A4C"/>
                </a:solidFill>
                <a:latin typeface="+mj-lt"/>
                <a:ea typeface="Noto Sans JP Medium" panose="020B0200000000000000" pitchFamily="34" charset="-128"/>
                <a:cs typeface="Noto Kufi Arabic" panose="020B0506030804020204" pitchFamily="34" charset="0"/>
              </a:rPr>
              <a:t>SUPREME COMPONENTS INTERNATIONAL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9FB06-0576-E747-1237-E19271CDC76E}"/>
              </a:ext>
            </a:extLst>
          </p:cNvPr>
          <p:cNvSpPr txBox="1"/>
          <p:nvPr/>
        </p:nvSpPr>
        <p:spPr>
          <a:xfrm>
            <a:off x="317500" y="3989286"/>
            <a:ext cx="5041900" cy="2296206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3200" b="1" i="0" dirty="0">
                <a:solidFill>
                  <a:srgbClr val="006769"/>
                </a:solidFill>
                <a:effectLst/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Your trusted authorized global distributor of electronic components.</a:t>
            </a:r>
          </a:p>
          <a:p>
            <a:pPr>
              <a:lnSpc>
                <a:spcPts val="4500"/>
              </a:lnSpc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 JP Medium" panose="020B0200000000000000" pitchFamily="34" charset="-128"/>
                <a:ea typeface="Noto Sans JP Medium" panose="020B0200000000000000" pitchFamily="34" charset="-128"/>
              </a:rPr>
              <a:t>We are </a:t>
            </a:r>
            <a:r>
              <a:rPr kumimoji="0" lang="en-US" altLang="en-US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 JP Medium" panose="020B0200000000000000" pitchFamily="34" charset="-128"/>
                <a:ea typeface="Noto Sans JP Medium" panose="020B0200000000000000" pitchFamily="34" charset="-128"/>
              </a:rPr>
              <a:t>obsessed</a:t>
            </a: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 JP Medium" panose="020B0200000000000000" pitchFamily="34" charset="-128"/>
                <a:ea typeface="Noto Sans JP Medium" panose="020B0200000000000000" pitchFamily="34" charset="-128"/>
              </a:rPr>
              <a:t> about adding value at the speed of thought.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7FF84-66A9-5B0E-D9C5-75EA81A7E4DE}"/>
              </a:ext>
            </a:extLst>
          </p:cNvPr>
          <p:cNvSpPr txBox="1"/>
          <p:nvPr/>
        </p:nvSpPr>
        <p:spPr>
          <a:xfrm>
            <a:off x="10541000" y="6419335"/>
            <a:ext cx="1523999" cy="276999"/>
          </a:xfrm>
          <a:prstGeom prst="rect">
            <a:avLst/>
          </a:prstGeom>
          <a:solidFill>
            <a:schemeClr val="bg1">
              <a:alpha val="58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en-US" sz="1200" b="1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Established 2001</a:t>
            </a:r>
            <a:endParaRPr lang="en-US" sz="600" b="1" dirty="0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2283716A-AB07-8ED2-6D62-FD9964671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0" y="6619808"/>
            <a:ext cx="444333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3200">
                <a:solidFill>
                  <a:srgbClr val="008000"/>
                </a:solidFill>
                <a:latin typeface="Tahoma" panose="020B0604030504040204" pitchFamily="34" charset="0"/>
                <a:ea typeface="MS PGothic" panose="020B0600070205080204" pitchFamily="34" charset="-128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8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4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100" dirty="0">
                <a:solidFill>
                  <a:schemeClr val="tx1"/>
                </a:solidFill>
                <a:latin typeface="Source Sans Pro" panose="020B0503030403020204" pitchFamily="34" charset="0"/>
              </a:rPr>
              <a:t>Date</a:t>
            </a:r>
            <a:r>
              <a:rPr lang="en-US" altLang="en-US" sz="1100">
                <a:solidFill>
                  <a:schemeClr val="tx1"/>
                </a:solidFill>
                <a:latin typeface="Source Sans Pro" panose="020B0503030403020204" pitchFamily="34" charset="0"/>
              </a:rPr>
              <a:t>: May 5 </a:t>
            </a:r>
            <a:r>
              <a:rPr lang="en-US" altLang="en-US" sz="1100" dirty="0">
                <a:solidFill>
                  <a:schemeClr val="tx1"/>
                </a:solidFill>
                <a:latin typeface="Source Sans Pro" panose="020B0503030403020204" pitchFamily="34" charset="0"/>
              </a:rPr>
              <a:t>2025 Revised</a:t>
            </a:r>
            <a:r>
              <a:rPr lang="en-US" altLang="en-US" sz="1100">
                <a:solidFill>
                  <a:schemeClr val="tx1"/>
                </a:solidFill>
                <a:latin typeface="Source Sans Pro" panose="020B0503030403020204" pitchFamily="34" charset="0"/>
              </a:rPr>
              <a:t>_v1.1</a:t>
            </a:r>
            <a:endParaRPr lang="en-US" altLang="en-US" sz="1100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2F08B98-DEE2-0335-A520-2375C7153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6" y="151522"/>
            <a:ext cx="733120" cy="714676"/>
          </a:xfrm>
          <a:prstGeom prst="rect">
            <a:avLst/>
          </a:prstGeom>
        </p:spPr>
      </p:pic>
      <p:sp>
        <p:nvSpPr>
          <p:cNvPr id="3" name="TextBox 2">
            <a:hlinkClick r:id="" action="ppaction://noaction"/>
            <a:extLst>
              <a:ext uri="{FF2B5EF4-FFF2-40B4-BE49-F238E27FC236}">
                <a16:creationId xmlns:a16="http://schemas.microsoft.com/office/drawing/2014/main" id="{435DFECE-30BA-EE3D-43A4-6C79134BCA75}"/>
              </a:ext>
            </a:extLst>
          </p:cNvPr>
          <p:cNvSpPr txBox="1"/>
          <p:nvPr/>
        </p:nvSpPr>
        <p:spPr>
          <a:xfrm>
            <a:off x="10248900" y="170505"/>
            <a:ext cx="1816098" cy="276999"/>
          </a:xfrm>
          <a:prstGeom prst="rect">
            <a:avLst/>
          </a:prstGeom>
          <a:solidFill>
            <a:schemeClr val="bg1">
              <a:alpha val="58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en-US" sz="1200" b="1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Franchise Distributor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97209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F6426-146C-417C-3EA8-73BB0C9B5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EADB89-88EE-2682-CD24-A012C4EADDAE}"/>
              </a:ext>
            </a:extLst>
          </p:cNvPr>
          <p:cNvSpPr txBox="1"/>
          <p:nvPr/>
        </p:nvSpPr>
        <p:spPr>
          <a:xfrm>
            <a:off x="200024" y="176423"/>
            <a:ext cx="10572751" cy="617861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00"/>
              </a:lnSpc>
              <a:defRPr sz="3200" b="0" i="0">
                <a:solidFill>
                  <a:srgbClr val="006769"/>
                </a:solidFill>
                <a:effectLst/>
                <a:latin typeface="Noto Sans JP SemiBold" panose="020B0200000000000000" pitchFamily="34" charset="-128"/>
                <a:ea typeface="Noto Sans JP SemiBold" panose="020B0200000000000000" pitchFamily="34" charset="-128"/>
              </a:defRPr>
            </a:lvl1pPr>
          </a:lstStyle>
          <a:p>
            <a:r>
              <a:rPr lang="en-US" sz="2800" b="1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Local Billing. Regional Support. Global Execution.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51B4B950-070E-6831-F666-E1D863BF2530}"/>
              </a:ext>
            </a:extLst>
          </p:cNvPr>
          <p:cNvSpPr/>
          <p:nvPr/>
        </p:nvSpPr>
        <p:spPr>
          <a:xfrm rot="5400000">
            <a:off x="11429832" y="78285"/>
            <a:ext cx="777768" cy="627761"/>
          </a:xfrm>
          <a:custGeom>
            <a:avLst/>
            <a:gdLst>
              <a:gd name="connsiteX0" fmla="*/ 0 w 986312"/>
              <a:gd name="connsiteY0" fmla="*/ 0 h 819150"/>
              <a:gd name="connsiteX1" fmla="*/ 576737 w 986312"/>
              <a:gd name="connsiteY1" fmla="*/ 0 h 819150"/>
              <a:gd name="connsiteX2" fmla="*/ 986312 w 986312"/>
              <a:gd name="connsiteY2" fmla="*/ 409575 h 819150"/>
              <a:gd name="connsiteX3" fmla="*/ 576737 w 986312"/>
              <a:gd name="connsiteY3" fmla="*/ 819150 h 819150"/>
              <a:gd name="connsiteX4" fmla="*/ 0 w 986312"/>
              <a:gd name="connsiteY4" fmla="*/ 819150 h 819150"/>
              <a:gd name="connsiteX5" fmla="*/ 0 w 986312"/>
              <a:gd name="connsiteY5" fmla="*/ 0 h 819150"/>
              <a:gd name="connsiteX0" fmla="*/ 0 w 986312"/>
              <a:gd name="connsiteY0" fmla="*/ 0 h 910590"/>
              <a:gd name="connsiteX1" fmla="*/ 576737 w 986312"/>
              <a:gd name="connsiteY1" fmla="*/ 0 h 910590"/>
              <a:gd name="connsiteX2" fmla="*/ 986312 w 986312"/>
              <a:gd name="connsiteY2" fmla="*/ 409575 h 910590"/>
              <a:gd name="connsiteX3" fmla="*/ 576737 w 986312"/>
              <a:gd name="connsiteY3" fmla="*/ 819150 h 910590"/>
              <a:gd name="connsiteX4" fmla="*/ 91440 w 986312"/>
              <a:gd name="connsiteY4" fmla="*/ 910590 h 910590"/>
              <a:gd name="connsiteX0" fmla="*/ 3810 w 990122"/>
              <a:gd name="connsiteY0" fmla="*/ 0 h 843915"/>
              <a:gd name="connsiteX1" fmla="*/ 580547 w 990122"/>
              <a:gd name="connsiteY1" fmla="*/ 0 h 843915"/>
              <a:gd name="connsiteX2" fmla="*/ 990122 w 990122"/>
              <a:gd name="connsiteY2" fmla="*/ 409575 h 843915"/>
              <a:gd name="connsiteX3" fmla="*/ 580547 w 990122"/>
              <a:gd name="connsiteY3" fmla="*/ 819150 h 843915"/>
              <a:gd name="connsiteX4" fmla="*/ 0 w 990122"/>
              <a:gd name="connsiteY4" fmla="*/ 843915 h 843915"/>
              <a:gd name="connsiteX0" fmla="*/ 3808 w 990120"/>
              <a:gd name="connsiteY0" fmla="*/ 0 h 819150"/>
              <a:gd name="connsiteX1" fmla="*/ 580545 w 990120"/>
              <a:gd name="connsiteY1" fmla="*/ 0 h 819150"/>
              <a:gd name="connsiteX2" fmla="*/ 990120 w 990120"/>
              <a:gd name="connsiteY2" fmla="*/ 409575 h 819150"/>
              <a:gd name="connsiteX3" fmla="*/ 580545 w 990120"/>
              <a:gd name="connsiteY3" fmla="*/ 819150 h 819150"/>
              <a:gd name="connsiteX4" fmla="*/ 0 w 990120"/>
              <a:gd name="connsiteY4" fmla="*/ 808990 h 819150"/>
              <a:gd name="connsiteX0" fmla="*/ 0 w 986312"/>
              <a:gd name="connsiteY0" fmla="*/ 0 h 819150"/>
              <a:gd name="connsiteX1" fmla="*/ 576737 w 986312"/>
              <a:gd name="connsiteY1" fmla="*/ 0 h 819150"/>
              <a:gd name="connsiteX2" fmla="*/ 986312 w 986312"/>
              <a:gd name="connsiteY2" fmla="*/ 409575 h 819150"/>
              <a:gd name="connsiteX3" fmla="*/ 576737 w 986312"/>
              <a:gd name="connsiteY3" fmla="*/ 819150 h 819150"/>
              <a:gd name="connsiteX4" fmla="*/ 5717 w 986312"/>
              <a:gd name="connsiteY4" fmla="*/ 818515 h 819150"/>
              <a:gd name="connsiteX0" fmla="*/ 0 w 986312"/>
              <a:gd name="connsiteY0" fmla="*/ 0 h 819150"/>
              <a:gd name="connsiteX1" fmla="*/ 576737 w 986312"/>
              <a:gd name="connsiteY1" fmla="*/ 0 h 819150"/>
              <a:gd name="connsiteX2" fmla="*/ 986312 w 986312"/>
              <a:gd name="connsiteY2" fmla="*/ 409575 h 819150"/>
              <a:gd name="connsiteX3" fmla="*/ 576737 w 986312"/>
              <a:gd name="connsiteY3" fmla="*/ 819150 h 819150"/>
              <a:gd name="connsiteX4" fmla="*/ 21592 w 986312"/>
              <a:gd name="connsiteY4" fmla="*/ 812165 h 819150"/>
              <a:gd name="connsiteX0" fmla="*/ 6983 w 993295"/>
              <a:gd name="connsiteY0" fmla="*/ 0 h 821690"/>
              <a:gd name="connsiteX1" fmla="*/ 583720 w 993295"/>
              <a:gd name="connsiteY1" fmla="*/ 0 h 821690"/>
              <a:gd name="connsiteX2" fmla="*/ 993295 w 993295"/>
              <a:gd name="connsiteY2" fmla="*/ 409575 h 821690"/>
              <a:gd name="connsiteX3" fmla="*/ 583720 w 993295"/>
              <a:gd name="connsiteY3" fmla="*/ 819150 h 821690"/>
              <a:gd name="connsiteX4" fmla="*/ 0 w 993295"/>
              <a:gd name="connsiteY4" fmla="*/ 821690 h 821690"/>
              <a:gd name="connsiteX0" fmla="*/ 6983 w 892030"/>
              <a:gd name="connsiteY0" fmla="*/ 0 h 821690"/>
              <a:gd name="connsiteX1" fmla="*/ 583720 w 892030"/>
              <a:gd name="connsiteY1" fmla="*/ 0 h 821690"/>
              <a:gd name="connsiteX2" fmla="*/ 892030 w 892030"/>
              <a:gd name="connsiteY2" fmla="*/ 422174 h 821690"/>
              <a:gd name="connsiteX3" fmla="*/ 583720 w 892030"/>
              <a:gd name="connsiteY3" fmla="*/ 819150 h 821690"/>
              <a:gd name="connsiteX4" fmla="*/ 0 w 892030"/>
              <a:gd name="connsiteY4" fmla="*/ 821690 h 821690"/>
              <a:gd name="connsiteX0" fmla="*/ 6983 w 847026"/>
              <a:gd name="connsiteY0" fmla="*/ 0 h 821690"/>
              <a:gd name="connsiteX1" fmla="*/ 583720 w 847026"/>
              <a:gd name="connsiteY1" fmla="*/ 0 h 821690"/>
              <a:gd name="connsiteX2" fmla="*/ 847026 w 847026"/>
              <a:gd name="connsiteY2" fmla="*/ 422173 h 821690"/>
              <a:gd name="connsiteX3" fmla="*/ 583720 w 847026"/>
              <a:gd name="connsiteY3" fmla="*/ 819150 h 821690"/>
              <a:gd name="connsiteX4" fmla="*/ 0 w 847026"/>
              <a:gd name="connsiteY4" fmla="*/ 821690 h 821690"/>
              <a:gd name="connsiteX0" fmla="*/ 1416 w 841459"/>
              <a:gd name="connsiteY0" fmla="*/ 0 h 819149"/>
              <a:gd name="connsiteX1" fmla="*/ 578153 w 841459"/>
              <a:gd name="connsiteY1" fmla="*/ 0 h 819149"/>
              <a:gd name="connsiteX2" fmla="*/ 841459 w 841459"/>
              <a:gd name="connsiteY2" fmla="*/ 422173 h 819149"/>
              <a:gd name="connsiteX3" fmla="*/ 578153 w 841459"/>
              <a:gd name="connsiteY3" fmla="*/ 819150 h 819149"/>
              <a:gd name="connsiteX4" fmla="*/ 0 w 841459"/>
              <a:gd name="connsiteY4" fmla="*/ 815456 h 819149"/>
              <a:gd name="connsiteX0" fmla="*/ 0 w 840043"/>
              <a:gd name="connsiteY0" fmla="*/ 0 h 819150"/>
              <a:gd name="connsiteX1" fmla="*/ 576737 w 840043"/>
              <a:gd name="connsiteY1" fmla="*/ 0 h 819150"/>
              <a:gd name="connsiteX2" fmla="*/ 840043 w 840043"/>
              <a:gd name="connsiteY2" fmla="*/ 422173 h 819150"/>
              <a:gd name="connsiteX3" fmla="*/ 576737 w 840043"/>
              <a:gd name="connsiteY3" fmla="*/ 819150 h 819150"/>
              <a:gd name="connsiteX4" fmla="*/ 9721 w 840043"/>
              <a:gd name="connsiteY4" fmla="*/ 812339 h 819150"/>
              <a:gd name="connsiteX0" fmla="*/ 0 w 840043"/>
              <a:gd name="connsiteY0" fmla="*/ 0 h 821689"/>
              <a:gd name="connsiteX1" fmla="*/ 576737 w 840043"/>
              <a:gd name="connsiteY1" fmla="*/ 0 h 821689"/>
              <a:gd name="connsiteX2" fmla="*/ 840043 w 840043"/>
              <a:gd name="connsiteY2" fmla="*/ 422173 h 821689"/>
              <a:gd name="connsiteX3" fmla="*/ 576737 w 840043"/>
              <a:gd name="connsiteY3" fmla="*/ 819150 h 821689"/>
              <a:gd name="connsiteX4" fmla="*/ 12507 w 840043"/>
              <a:gd name="connsiteY4" fmla="*/ 821689 h 821689"/>
              <a:gd name="connsiteX0" fmla="*/ 0 w 840043"/>
              <a:gd name="connsiteY0" fmla="*/ 0 h 825381"/>
              <a:gd name="connsiteX1" fmla="*/ 576737 w 840043"/>
              <a:gd name="connsiteY1" fmla="*/ 0 h 825381"/>
              <a:gd name="connsiteX2" fmla="*/ 840043 w 840043"/>
              <a:gd name="connsiteY2" fmla="*/ 422173 h 825381"/>
              <a:gd name="connsiteX3" fmla="*/ 571173 w 840043"/>
              <a:gd name="connsiteY3" fmla="*/ 825382 h 825381"/>
              <a:gd name="connsiteX4" fmla="*/ 12507 w 840043"/>
              <a:gd name="connsiteY4" fmla="*/ 821689 h 825381"/>
              <a:gd name="connsiteX0" fmla="*/ 0 w 840043"/>
              <a:gd name="connsiteY0" fmla="*/ 0 h 822266"/>
              <a:gd name="connsiteX1" fmla="*/ 576737 w 840043"/>
              <a:gd name="connsiteY1" fmla="*/ 0 h 822266"/>
              <a:gd name="connsiteX2" fmla="*/ 840043 w 840043"/>
              <a:gd name="connsiteY2" fmla="*/ 422173 h 822266"/>
              <a:gd name="connsiteX3" fmla="*/ 568389 w 840043"/>
              <a:gd name="connsiteY3" fmla="*/ 822266 h 822266"/>
              <a:gd name="connsiteX4" fmla="*/ 12507 w 840043"/>
              <a:gd name="connsiteY4" fmla="*/ 821689 h 82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043" h="822266">
                <a:moveTo>
                  <a:pt x="0" y="0"/>
                </a:moveTo>
                <a:lnTo>
                  <a:pt x="576737" y="0"/>
                </a:lnTo>
                <a:lnTo>
                  <a:pt x="840043" y="422173"/>
                </a:lnTo>
                <a:lnTo>
                  <a:pt x="568389" y="822266"/>
                </a:lnTo>
                <a:lnTo>
                  <a:pt x="12507" y="821689"/>
                </a:lnTo>
              </a:path>
            </a:pathLst>
          </a:cu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66DDD56-24FD-0E60-6F40-B0D4CAE6F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156" y="238155"/>
            <a:ext cx="429885" cy="41907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6AA5EB1-C514-C5FF-0293-2EEDD00D26AD}"/>
              </a:ext>
            </a:extLst>
          </p:cNvPr>
          <p:cNvSpPr txBox="1"/>
          <p:nvPr/>
        </p:nvSpPr>
        <p:spPr>
          <a:xfrm>
            <a:off x="11447686" y="0"/>
            <a:ext cx="8014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006769"/>
                </a:solidFill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SINCE 2001</a:t>
            </a:r>
            <a:endParaRPr lang="en-US" sz="800" dirty="0">
              <a:solidFill>
                <a:srgbClr val="0067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700860B-CA35-CDEE-599D-FF03C0185401}"/>
              </a:ext>
            </a:extLst>
          </p:cNvPr>
          <p:cNvSpPr/>
          <p:nvPr/>
        </p:nvSpPr>
        <p:spPr>
          <a:xfrm>
            <a:off x="0" y="5772150"/>
            <a:ext cx="6377108" cy="1085850"/>
          </a:xfrm>
          <a:prstGeom prst="rect">
            <a:avLst/>
          </a:prstGeom>
          <a:solidFill>
            <a:srgbClr val="F0F5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68B98D-C912-B35F-85DD-23EB61EB6AED}"/>
              </a:ext>
            </a:extLst>
          </p:cNvPr>
          <p:cNvSpPr txBox="1"/>
          <p:nvPr/>
        </p:nvSpPr>
        <p:spPr>
          <a:xfrm>
            <a:off x="126014" y="5843206"/>
            <a:ext cx="5019675" cy="938719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4500"/>
              </a:lnSpc>
              <a:defRPr sz="3200" b="0" i="0">
                <a:solidFill>
                  <a:srgbClr val="006769"/>
                </a:solidFill>
                <a:effectLst/>
                <a:latin typeface="Noto Sans JP SemiBold" panose="020B0200000000000000" pitchFamily="34" charset="-128"/>
                <a:ea typeface="Noto Sans JP SemiBold" panose="020B0200000000000000" pitchFamily="34" charset="-128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Established: </a:t>
            </a:r>
            <a:r>
              <a:rPr lang="en-US" sz="1100" b="1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2001</a:t>
            </a:r>
          </a:p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Headquarters: </a:t>
            </a:r>
            <a:r>
              <a:rPr lang="en-US" sz="1100" b="1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Singapore</a:t>
            </a:r>
          </a:p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Locations: </a:t>
            </a:r>
            <a:r>
              <a:rPr lang="en-US" sz="1100" b="1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Singapore, India, Japan, Korea, Thailand, Malaysia, Indonesia, Australia</a:t>
            </a:r>
          </a:p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Employees: </a:t>
            </a:r>
            <a:r>
              <a:rPr lang="en-US" sz="1100" b="1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75+</a:t>
            </a:r>
          </a:p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80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CEO and President: </a:t>
            </a:r>
            <a:r>
              <a:rPr lang="en-US" sz="1100" b="1" dirty="0">
                <a:solidFill>
                  <a:srgbClr val="2C72B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Vick Aggarwala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9111BB-F8FA-2970-F4DD-2469CBB85B46}"/>
              </a:ext>
            </a:extLst>
          </p:cNvPr>
          <p:cNvSpPr txBox="1"/>
          <p:nvPr/>
        </p:nvSpPr>
        <p:spPr>
          <a:xfrm>
            <a:off x="218396" y="1298657"/>
            <a:ext cx="193841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C72B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16 Offices</a:t>
            </a:r>
          </a:p>
          <a:p>
            <a:r>
              <a:rPr lang="en-US" sz="900" dirty="0">
                <a:solidFill>
                  <a:srgbClr val="2C72B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 12 countries strategically located to streamline your operations globally.</a:t>
            </a:r>
            <a:endParaRPr lang="en-US" sz="900" dirty="0">
              <a:solidFill>
                <a:srgbClr val="2C72B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CB4F83-E3A8-DB4C-D509-7CEEB797F80F}"/>
              </a:ext>
            </a:extLst>
          </p:cNvPr>
          <p:cNvSpPr txBox="1"/>
          <p:nvPr/>
        </p:nvSpPr>
        <p:spPr>
          <a:xfrm>
            <a:off x="348670" y="2726731"/>
            <a:ext cx="268588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82B3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3 Warehouses</a:t>
            </a:r>
          </a:p>
          <a:p>
            <a:r>
              <a:rPr lang="en-US" sz="900" dirty="0">
                <a:solidFill>
                  <a:srgbClr val="0082B3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 </a:t>
            </a:r>
            <a:r>
              <a:rPr lang="en-US" sz="900" b="1" dirty="0">
                <a:solidFill>
                  <a:srgbClr val="0082B3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India, Japan, and Singapore </a:t>
            </a:r>
            <a:r>
              <a:rPr lang="en-US" sz="900" dirty="0">
                <a:solidFill>
                  <a:srgbClr val="0082B3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 support your local shipping needs</a:t>
            </a:r>
            <a:endParaRPr lang="en-US" sz="900" dirty="0">
              <a:solidFill>
                <a:srgbClr val="0082B3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6B53875-E224-FA01-DF59-46301B7D8670}"/>
              </a:ext>
            </a:extLst>
          </p:cNvPr>
          <p:cNvSpPr txBox="1"/>
          <p:nvPr/>
        </p:nvSpPr>
        <p:spPr>
          <a:xfrm>
            <a:off x="2977528" y="1842517"/>
            <a:ext cx="268588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Local</a:t>
            </a:r>
            <a:r>
              <a:rPr lang="en-US" sz="2800" b="1" dirty="0">
                <a:solidFill>
                  <a:srgbClr val="0082B3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800" b="1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billing</a:t>
            </a:r>
          </a:p>
          <a:p>
            <a:r>
              <a:rPr lang="en-US" sz="900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 simplify transactions and avoid forex risks with local billing expertise.</a:t>
            </a:r>
            <a:endParaRPr lang="en-US" sz="9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0244F6-6D55-3ED5-C3D3-E170374412A5}"/>
              </a:ext>
            </a:extLst>
          </p:cNvPr>
          <p:cNvSpPr txBox="1"/>
          <p:nvPr/>
        </p:nvSpPr>
        <p:spPr>
          <a:xfrm>
            <a:off x="3271446" y="3590451"/>
            <a:ext cx="28438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C72B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18 Languages</a:t>
            </a:r>
          </a:p>
          <a:p>
            <a:r>
              <a:rPr lang="en-US" sz="900" dirty="0">
                <a:solidFill>
                  <a:srgbClr val="2C72B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Spoken to let you communicate in your preferred language across ASEAN and beyond.</a:t>
            </a:r>
            <a:endParaRPr lang="en-US" sz="900" dirty="0">
              <a:solidFill>
                <a:srgbClr val="2C72B1"/>
              </a:solidFill>
            </a:endParaRPr>
          </a:p>
        </p:txBody>
      </p:sp>
      <p:pic>
        <p:nvPicPr>
          <p:cNvPr id="82" name="Picture 81" descr="A map of the world&#10;&#10;Description automatically generated">
            <a:extLst>
              <a:ext uri="{FF2B5EF4-FFF2-40B4-BE49-F238E27FC236}">
                <a16:creationId xmlns:a16="http://schemas.microsoft.com/office/drawing/2014/main" id="{815C9B60-3C23-3A97-B43C-AFD0F3CB78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8" t="6238" r="41759" b="7050"/>
          <a:stretch/>
        </p:blipFill>
        <p:spPr>
          <a:xfrm>
            <a:off x="6507992" y="1532997"/>
            <a:ext cx="4810762" cy="475238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3" name="Graphic 82" descr="Marker with solid fill">
            <a:extLst>
              <a:ext uri="{FF2B5EF4-FFF2-40B4-BE49-F238E27FC236}">
                <a16:creationId xmlns:a16="http://schemas.microsoft.com/office/drawing/2014/main" id="{BB0EA0D0-A239-86B9-37C4-7A3CEDF64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84135" y="5503343"/>
            <a:ext cx="345300" cy="345300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2262CAE8-C48B-9D2F-5435-13DF72A818E4}"/>
              </a:ext>
            </a:extLst>
          </p:cNvPr>
          <p:cNvSpPr txBox="1"/>
          <p:nvPr/>
        </p:nvSpPr>
        <p:spPr>
          <a:xfrm>
            <a:off x="10242429" y="5333303"/>
            <a:ext cx="9369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Melbourne</a:t>
            </a:r>
            <a:endParaRPr lang="en-US" sz="9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8856371-BAA7-22F2-F21E-953D9B90E73D}"/>
              </a:ext>
            </a:extLst>
          </p:cNvPr>
          <p:cNvSpPr txBox="1"/>
          <p:nvPr/>
        </p:nvSpPr>
        <p:spPr>
          <a:xfrm>
            <a:off x="8495801" y="3526294"/>
            <a:ext cx="1218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Noto Sans JP Black" panose="020B0200000000000000" pitchFamily="34" charset="-128"/>
                <a:ea typeface="Noto Sans JP Black" panose="020B0200000000000000" pitchFamily="34" charset="-128"/>
              </a:rPr>
              <a:t>Singapore</a:t>
            </a:r>
            <a:endParaRPr lang="en-US" sz="1200" dirty="0">
              <a:solidFill>
                <a:srgbClr val="0070C0"/>
              </a:solidFill>
              <a:latin typeface="Noto Sans JP Black" panose="020B0200000000000000" pitchFamily="34" charset="-128"/>
              <a:ea typeface="Noto Sans JP Black" panose="020B0200000000000000" pitchFamily="34" charset="-128"/>
            </a:endParaRPr>
          </a:p>
        </p:txBody>
      </p:sp>
      <p:pic>
        <p:nvPicPr>
          <p:cNvPr id="87" name="Graphic 86" descr="Marker with solid fill">
            <a:extLst>
              <a:ext uri="{FF2B5EF4-FFF2-40B4-BE49-F238E27FC236}">
                <a16:creationId xmlns:a16="http://schemas.microsoft.com/office/drawing/2014/main" id="{232E9484-695E-9F4F-3C53-40CA676B2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4331" y="3048366"/>
            <a:ext cx="345300" cy="34530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CEAC41A-F60F-5E9A-C1E6-81BC98206647}"/>
              </a:ext>
            </a:extLst>
          </p:cNvPr>
          <p:cNvSpPr txBox="1"/>
          <p:nvPr/>
        </p:nvSpPr>
        <p:spPr>
          <a:xfrm>
            <a:off x="7048825" y="3048366"/>
            <a:ext cx="9369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Bangalore</a:t>
            </a:r>
            <a:endParaRPr lang="en-US" sz="900" dirty="0"/>
          </a:p>
        </p:txBody>
      </p:sp>
      <p:pic>
        <p:nvPicPr>
          <p:cNvPr id="89" name="Graphic 88" descr="Marker with solid fill">
            <a:extLst>
              <a:ext uri="{FF2B5EF4-FFF2-40B4-BE49-F238E27FC236}">
                <a16:creationId xmlns:a16="http://schemas.microsoft.com/office/drawing/2014/main" id="{90F6CFFB-B4EF-B84F-EC53-7386D8BC9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0657" y="2540670"/>
            <a:ext cx="345300" cy="34530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D37A710C-668A-BED8-4FD3-50C07E3F6879}"/>
              </a:ext>
            </a:extLst>
          </p:cNvPr>
          <p:cNvSpPr txBox="1"/>
          <p:nvPr/>
        </p:nvSpPr>
        <p:spPr>
          <a:xfrm>
            <a:off x="6465085" y="2791391"/>
            <a:ext cx="4803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Pune</a:t>
            </a:r>
            <a:endParaRPr lang="en-US" sz="900" dirty="0"/>
          </a:p>
        </p:txBody>
      </p:sp>
      <p:pic>
        <p:nvPicPr>
          <p:cNvPr id="91" name="Graphic 90" descr="Marker with solid fill">
            <a:extLst>
              <a:ext uri="{FF2B5EF4-FFF2-40B4-BE49-F238E27FC236}">
                <a16:creationId xmlns:a16="http://schemas.microsoft.com/office/drawing/2014/main" id="{0A43BFDD-961F-E7E9-6CA0-54395A956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1744" y="2321474"/>
            <a:ext cx="345300" cy="3453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F6C844FE-CE53-BB37-ABA2-9FC9A2F8AA33}"/>
              </a:ext>
            </a:extLst>
          </p:cNvPr>
          <p:cNvSpPr txBox="1"/>
          <p:nvPr/>
        </p:nvSpPr>
        <p:spPr>
          <a:xfrm>
            <a:off x="7014384" y="2309838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New Delhi</a:t>
            </a:r>
            <a:endParaRPr lang="en-US" sz="900" dirty="0"/>
          </a:p>
        </p:txBody>
      </p:sp>
      <p:pic>
        <p:nvPicPr>
          <p:cNvPr id="93" name="Graphic 92" descr="Marker with solid fill">
            <a:extLst>
              <a:ext uri="{FF2B5EF4-FFF2-40B4-BE49-F238E27FC236}">
                <a16:creationId xmlns:a16="http://schemas.microsoft.com/office/drawing/2014/main" id="{5EC73EF5-8A11-0FB9-D68D-7AC2FB8BB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7916" y="2681013"/>
            <a:ext cx="345300" cy="34530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74C2834E-4529-0460-3DCB-68A491B3219E}"/>
              </a:ext>
            </a:extLst>
          </p:cNvPr>
          <p:cNvSpPr txBox="1"/>
          <p:nvPr/>
        </p:nvSpPr>
        <p:spPr>
          <a:xfrm>
            <a:off x="7239222" y="2681311"/>
            <a:ext cx="95076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Hyderabad</a:t>
            </a:r>
            <a:endParaRPr lang="en-US" sz="900" dirty="0"/>
          </a:p>
        </p:txBody>
      </p:sp>
      <p:pic>
        <p:nvPicPr>
          <p:cNvPr id="95" name="Graphic 94" descr="Marker with solid fill">
            <a:extLst>
              <a:ext uri="{FF2B5EF4-FFF2-40B4-BE49-F238E27FC236}">
                <a16:creationId xmlns:a16="http://schemas.microsoft.com/office/drawing/2014/main" id="{3750D48F-D736-0C8A-E106-26457C6B1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90930" y="2438037"/>
            <a:ext cx="345300" cy="345300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F2C524F5-6C86-59DA-4D1F-6018F3114FFF}"/>
              </a:ext>
            </a:extLst>
          </p:cNvPr>
          <p:cNvSpPr txBox="1"/>
          <p:nvPr/>
        </p:nvSpPr>
        <p:spPr>
          <a:xfrm>
            <a:off x="9023570" y="2426401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Shenzhen</a:t>
            </a:r>
            <a:endParaRPr lang="en-US" sz="900" dirty="0"/>
          </a:p>
        </p:txBody>
      </p:sp>
      <p:pic>
        <p:nvPicPr>
          <p:cNvPr id="97" name="Graphic 96" descr="Marker with solid fill">
            <a:extLst>
              <a:ext uri="{FF2B5EF4-FFF2-40B4-BE49-F238E27FC236}">
                <a16:creationId xmlns:a16="http://schemas.microsoft.com/office/drawing/2014/main" id="{C674DDA5-085D-4184-BDAC-177DB8BAC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10645" y="2799559"/>
            <a:ext cx="345300" cy="34530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E5627E5E-019A-E971-2467-8DF13C280E33}"/>
              </a:ext>
            </a:extLst>
          </p:cNvPr>
          <p:cNvSpPr txBox="1"/>
          <p:nvPr/>
        </p:nvSpPr>
        <p:spPr>
          <a:xfrm>
            <a:off x="9443285" y="2787923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Manila</a:t>
            </a:r>
            <a:endParaRPr lang="en-US" sz="900" dirty="0"/>
          </a:p>
        </p:txBody>
      </p:sp>
      <p:pic>
        <p:nvPicPr>
          <p:cNvPr id="99" name="Graphic 98" descr="Marker with solid fill">
            <a:extLst>
              <a:ext uri="{FF2B5EF4-FFF2-40B4-BE49-F238E27FC236}">
                <a16:creationId xmlns:a16="http://schemas.microsoft.com/office/drawing/2014/main" id="{AA924A0D-AD12-24D4-112B-E91EC72E06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37410" y="4163405"/>
            <a:ext cx="345300" cy="34530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3573101B-4DC4-2B59-546F-919F546F38A5}"/>
              </a:ext>
            </a:extLst>
          </p:cNvPr>
          <p:cNvSpPr txBox="1"/>
          <p:nvPr/>
        </p:nvSpPr>
        <p:spPr>
          <a:xfrm>
            <a:off x="8939570" y="4220349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Surabaya</a:t>
            </a:r>
            <a:endParaRPr lang="en-US" sz="900" dirty="0"/>
          </a:p>
        </p:txBody>
      </p:sp>
      <p:pic>
        <p:nvPicPr>
          <p:cNvPr id="101" name="Graphic 100" descr="Marker with solid fill">
            <a:extLst>
              <a:ext uri="{FF2B5EF4-FFF2-40B4-BE49-F238E27FC236}">
                <a16:creationId xmlns:a16="http://schemas.microsoft.com/office/drawing/2014/main" id="{3FCC26F9-E78A-98F2-2340-9C0B77F5DC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6927" y="3530837"/>
            <a:ext cx="345300" cy="34530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3D76D083-E840-F360-485A-98034A5596D7}"/>
              </a:ext>
            </a:extLst>
          </p:cNvPr>
          <p:cNvSpPr txBox="1"/>
          <p:nvPr/>
        </p:nvSpPr>
        <p:spPr>
          <a:xfrm>
            <a:off x="7984255" y="3653379"/>
            <a:ext cx="5449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KL</a:t>
            </a:r>
            <a:endParaRPr lang="en-US" sz="900" dirty="0"/>
          </a:p>
        </p:txBody>
      </p:sp>
      <p:pic>
        <p:nvPicPr>
          <p:cNvPr id="103" name="Graphic 102" descr="Marker with solid fill">
            <a:extLst>
              <a:ext uri="{FF2B5EF4-FFF2-40B4-BE49-F238E27FC236}">
                <a16:creationId xmlns:a16="http://schemas.microsoft.com/office/drawing/2014/main" id="{7AC01AA0-8F58-4CF3-881C-899BDC9B6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821" y="2933898"/>
            <a:ext cx="345300" cy="345300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260217F9-B010-ECB9-5A3A-7F7F2D3CA100}"/>
              </a:ext>
            </a:extLst>
          </p:cNvPr>
          <p:cNvSpPr txBox="1"/>
          <p:nvPr/>
        </p:nvSpPr>
        <p:spPr>
          <a:xfrm>
            <a:off x="7541410" y="2975997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Bangkok</a:t>
            </a:r>
            <a:endParaRPr lang="en-US" sz="900" dirty="0"/>
          </a:p>
        </p:txBody>
      </p:sp>
      <p:pic>
        <p:nvPicPr>
          <p:cNvPr id="105" name="Graphic 104" descr="Marker with solid fill">
            <a:extLst>
              <a:ext uri="{FF2B5EF4-FFF2-40B4-BE49-F238E27FC236}">
                <a16:creationId xmlns:a16="http://schemas.microsoft.com/office/drawing/2014/main" id="{F254278A-4DF2-2145-94A1-DBDF08F91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39216" y="3069251"/>
            <a:ext cx="345300" cy="34530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E515EBEA-FF20-839F-F301-89067421C419}"/>
              </a:ext>
            </a:extLst>
          </p:cNvPr>
          <p:cNvSpPr txBox="1"/>
          <p:nvPr/>
        </p:nvSpPr>
        <p:spPr>
          <a:xfrm>
            <a:off x="8641376" y="3126195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HCM</a:t>
            </a:r>
            <a:endParaRPr lang="en-US" sz="900" dirty="0"/>
          </a:p>
        </p:txBody>
      </p:sp>
      <p:pic>
        <p:nvPicPr>
          <p:cNvPr id="107" name="Graphic 106" descr="Marker with solid fill">
            <a:extLst>
              <a:ext uri="{FF2B5EF4-FFF2-40B4-BE49-F238E27FC236}">
                <a16:creationId xmlns:a16="http://schemas.microsoft.com/office/drawing/2014/main" id="{26841862-5ADE-14F7-48F1-F504A692F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49968" y="1736041"/>
            <a:ext cx="345300" cy="345300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940939FE-2A78-7C29-240A-EAC5470C4799}"/>
              </a:ext>
            </a:extLst>
          </p:cNvPr>
          <p:cNvSpPr txBox="1"/>
          <p:nvPr/>
        </p:nvSpPr>
        <p:spPr>
          <a:xfrm>
            <a:off x="10380227" y="1807599"/>
            <a:ext cx="799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Yokohama</a:t>
            </a:r>
            <a:endParaRPr lang="en-US" sz="900" dirty="0"/>
          </a:p>
        </p:txBody>
      </p:sp>
      <p:pic>
        <p:nvPicPr>
          <p:cNvPr id="109" name="Graphic 108" descr="Marker with solid fill">
            <a:extLst>
              <a:ext uri="{FF2B5EF4-FFF2-40B4-BE49-F238E27FC236}">
                <a16:creationId xmlns:a16="http://schemas.microsoft.com/office/drawing/2014/main" id="{FF576278-FD43-1BA1-1379-172E28F25E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3424" y="1573300"/>
            <a:ext cx="345300" cy="345300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3799BFCD-FDDE-71B5-1486-56BFB99D63CA}"/>
              </a:ext>
            </a:extLst>
          </p:cNvPr>
          <p:cNvSpPr txBox="1"/>
          <p:nvPr/>
        </p:nvSpPr>
        <p:spPr>
          <a:xfrm>
            <a:off x="9763683" y="1644858"/>
            <a:ext cx="7042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6769"/>
                </a:solidFill>
                <a:latin typeface="Noto Sans JP SemiBold" panose="020B0200000000000000" pitchFamily="34" charset="-128"/>
                <a:ea typeface="Noto Sans JP SemiBold" panose="020B0200000000000000" pitchFamily="34" charset="-128"/>
              </a:rPr>
              <a:t>Bucheon</a:t>
            </a:r>
            <a:endParaRPr lang="en-US" sz="900" dirty="0"/>
          </a:p>
        </p:txBody>
      </p:sp>
      <p:pic>
        <p:nvPicPr>
          <p:cNvPr id="85" name="Graphic 84" descr="Marker with solid fill">
            <a:extLst>
              <a:ext uri="{FF2B5EF4-FFF2-40B4-BE49-F238E27FC236}">
                <a16:creationId xmlns:a16="http://schemas.microsoft.com/office/drawing/2014/main" id="{8EF68C29-C267-EA58-6239-F4CAB311B3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65463" y="3480094"/>
            <a:ext cx="534255" cy="5342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50CE7-D003-CD07-68E2-F08165F041ED}"/>
              </a:ext>
            </a:extLst>
          </p:cNvPr>
          <p:cNvSpPr txBox="1"/>
          <p:nvPr/>
        </p:nvSpPr>
        <p:spPr>
          <a:xfrm>
            <a:off x="7127044" y="6369007"/>
            <a:ext cx="43849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dirty="0">
                <a:latin typeface="Noto Sans JP Light" panose="020B0200000000000000" pitchFamily="34" charset="-128"/>
                <a:ea typeface="Noto Sans JP Light" panose="020B0200000000000000" pitchFamily="34" charset="-128"/>
                <a:cs typeface="Noto Sans" panose="020B0502040504020204" pitchFamily="34"/>
              </a:rPr>
              <a:t>16 offices  strategically located to simplify your supply chain.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5ADAD-BC41-1169-DF4D-97E7C55B2467}"/>
              </a:ext>
            </a:extLst>
          </p:cNvPr>
          <p:cNvSpPr txBox="1"/>
          <p:nvPr/>
        </p:nvSpPr>
        <p:spPr>
          <a:xfrm>
            <a:off x="348669" y="3990560"/>
            <a:ext cx="268588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24 Hours</a:t>
            </a:r>
          </a:p>
          <a:p>
            <a:r>
              <a:rPr lang="en-US" sz="900" dirty="0">
                <a:solidFill>
                  <a:srgbClr val="348084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Support to service the global OEM and EMS clientele</a:t>
            </a:r>
            <a:endParaRPr lang="en-US" sz="900" dirty="0"/>
          </a:p>
        </p:txBody>
      </p:sp>
      <p:pic>
        <p:nvPicPr>
          <p:cNvPr id="4" name="Picture 2" descr="South korea flag flat style Royalty Free Vector Image">
            <a:extLst>
              <a:ext uri="{FF2B5EF4-FFF2-40B4-BE49-F238E27FC236}">
                <a16:creationId xmlns:a16="http://schemas.microsoft.com/office/drawing/2014/main" id="{1C0037BF-CA23-1C4B-A727-6543D6853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0"/>
          <a:stretch/>
        </p:blipFill>
        <p:spPr bwMode="auto">
          <a:xfrm>
            <a:off x="4359748" y="5485044"/>
            <a:ext cx="347472" cy="24294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Wallpaper Japan, Flag, Japanese Flag, Flag Of Japan, Japan Large Flag  images for desktop, section текстуры - download">
            <a:extLst>
              <a:ext uri="{FF2B5EF4-FFF2-40B4-BE49-F238E27FC236}">
                <a16:creationId xmlns:a16="http://schemas.microsoft.com/office/drawing/2014/main" id="{43D623A7-3117-C0AA-3A7B-019E7C8A0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58" y="5495638"/>
            <a:ext cx="347472" cy="22175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encrypted-tbn1.gstatic.com/images?q=tbn:ANd9GcTmDEIIGj7TT3s2-GV3mSzyO3rS5xnZmPcZ5WQgY_gnc1lXwrfjsRXp8CGZ">
            <a:extLst>
              <a:ext uri="{FF2B5EF4-FFF2-40B4-BE49-F238E27FC236}">
                <a16:creationId xmlns:a16="http://schemas.microsoft.com/office/drawing/2014/main" id="{9E46ADCB-AF6D-C9ED-6120-849098281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7" y="5508884"/>
            <a:ext cx="347663" cy="195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www.mapsofworld.com/images/world-countries-flags/thailand-flag.gif">
            <a:extLst>
              <a:ext uri="{FF2B5EF4-FFF2-40B4-BE49-F238E27FC236}">
                <a16:creationId xmlns:a16="http://schemas.microsoft.com/office/drawing/2014/main" id="{74D09BC5-1E01-CC3A-334F-9D841D29B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" t="3571" r="2516" b="3185"/>
          <a:stretch>
            <a:fillRect/>
          </a:stretch>
        </p:blipFill>
        <p:spPr bwMode="auto">
          <a:xfrm>
            <a:off x="1161439" y="5503982"/>
            <a:ext cx="347472" cy="2050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Image result">
            <a:extLst>
              <a:ext uri="{FF2B5EF4-FFF2-40B4-BE49-F238E27FC236}">
                <a16:creationId xmlns:a16="http://schemas.microsoft.com/office/drawing/2014/main" id="{4446A539-9034-3604-8CAC-FE9BC85DE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947" y="5503389"/>
            <a:ext cx="347472" cy="2062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54B07A0-5246-CDE1-AEED-BD08A2872B2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337" y="5512825"/>
            <a:ext cx="338328" cy="1873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7" descr="Image result for philippines flag">
            <a:extLst>
              <a:ext uri="{FF2B5EF4-FFF2-40B4-BE49-F238E27FC236}">
                <a16:creationId xmlns:a16="http://schemas.microsoft.com/office/drawing/2014/main" id="{F1AE7B39-A34F-673B-AF84-2C7E98AB3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8" y="5500387"/>
            <a:ext cx="347663" cy="2122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lag of China - Wikipedia">
            <a:extLst>
              <a:ext uri="{FF2B5EF4-FFF2-40B4-BE49-F238E27FC236}">
                <a16:creationId xmlns:a16="http://schemas.microsoft.com/office/drawing/2014/main" id="{5282B598-EBA0-5D3D-DAF6-92E786C71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83" y="5487114"/>
            <a:ext cx="358857" cy="23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lag of Vietnam | History, Meaning, Symbolism | Britannica">
            <a:extLst>
              <a:ext uri="{FF2B5EF4-FFF2-40B4-BE49-F238E27FC236}">
                <a16:creationId xmlns:a16="http://schemas.microsoft.com/office/drawing/2014/main" id="{EEF36B95-91C0-3D12-A734-4797FB70A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29" y="5490327"/>
            <a:ext cx="349200" cy="23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supremecomponents.com/wp-content/uploads/2014/05/flags-indi.png">
            <a:extLst>
              <a:ext uri="{FF2B5EF4-FFF2-40B4-BE49-F238E27FC236}">
                <a16:creationId xmlns:a16="http://schemas.microsoft.com/office/drawing/2014/main" id="{F80F0471-3A36-BB50-7E72-3E02A4F83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138" y="5502274"/>
            <a:ext cx="347472" cy="2084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s://upload.wikimedia.org/wikipedia/en/thumb/b/b9/Flag_of_Australia.svg/1200px-Flag_of_Australia.svg.png">
            <a:extLst>
              <a:ext uri="{FF2B5EF4-FFF2-40B4-BE49-F238E27FC236}">
                <a16:creationId xmlns:a16="http://schemas.microsoft.com/office/drawing/2014/main" id="{E9C14E1D-9A0D-59E1-4C90-56F060257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528" y="5505329"/>
            <a:ext cx="347472" cy="2023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lag of the United States - Wikipedia">
            <a:extLst>
              <a:ext uri="{FF2B5EF4-FFF2-40B4-BE49-F238E27FC236}">
                <a16:creationId xmlns:a16="http://schemas.microsoft.com/office/drawing/2014/main" id="{33C92C76-D43D-4231-26BF-919501BE6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916" y="5502216"/>
            <a:ext cx="396723" cy="20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91DEFD3-BFC0-2FEE-EFE7-391F1B8A90DD}"/>
              </a:ext>
            </a:extLst>
          </p:cNvPr>
          <p:cNvSpPr txBox="1"/>
          <p:nvPr/>
        </p:nvSpPr>
        <p:spPr>
          <a:xfrm>
            <a:off x="10757675" y="6619845"/>
            <a:ext cx="1494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</a:rPr>
              <a:t>Company Confidential</a:t>
            </a:r>
            <a:endParaRPr lang="en-IN" sz="1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3" grpId="0" animBg="1"/>
      <p:bldP spid="44" grpId="0"/>
      <p:bldP spid="46" grpId="0"/>
      <p:bldP spid="50" grpId="0"/>
      <p:bldP spid="51" grpId="0"/>
      <p:bldP spid="52" grpId="0"/>
      <p:bldP spid="84" grpId="0"/>
      <p:bldP spid="86" grpId="0"/>
      <p:bldP spid="88" grpId="0"/>
      <p:bldP spid="90" grpId="0"/>
      <p:bldP spid="92" grpId="0"/>
      <p:bldP spid="94" grpId="0"/>
      <p:bldP spid="96" grpId="0"/>
      <p:bldP spid="98" grpId="0"/>
      <p:bldP spid="100" grpId="0"/>
      <p:bldP spid="102" grpId="0"/>
      <p:bldP spid="104" grpId="0"/>
      <p:bldP spid="106" grpId="0"/>
      <p:bldP spid="108" grpId="0"/>
      <p:bldP spid="110" grpId="0"/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E8752-4173-AEEF-BEBB-C1FEB9EB8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697" y="1563004"/>
            <a:ext cx="7145517" cy="3906036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b="1" dirty="0"/>
              <a:t>INDIA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ASEAN</a:t>
            </a:r>
            <a:r>
              <a:rPr lang="en-US" sz="2400" b="1" dirty="0"/>
              <a:t>(SINGAPORE, MALAYSIA, VIETNAM, INDONESIA, PHILIPPINES, THAILAND)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AUSTRALIA, NEW ZEALAND</a:t>
            </a:r>
          </a:p>
          <a:p>
            <a:r>
              <a:rPr lang="en-US" b="1" dirty="0"/>
              <a:t>JAPAN</a:t>
            </a:r>
          </a:p>
          <a:p>
            <a:r>
              <a:rPr lang="en-US" b="1" dirty="0"/>
              <a:t>S.KOREA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C41AD-5A43-6F04-C178-4D368AA0C034}"/>
              </a:ext>
            </a:extLst>
          </p:cNvPr>
          <p:cNvSpPr txBox="1"/>
          <p:nvPr/>
        </p:nvSpPr>
        <p:spPr>
          <a:xfrm>
            <a:off x="1514169" y="-9832"/>
            <a:ext cx="4905389" cy="600164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COUNTRIES targeted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789D01-1583-5E8F-ACCD-8A3F3DF58894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DCB38BD9-4195-25BE-62DD-820FCB23B6FB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126975-E934-C072-BA47-C332C454B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6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23A27-8DE2-E144-3A7F-E5E92CBAD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0624D-9C62-3658-5524-8C7174233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015420"/>
            <a:ext cx="7886700" cy="414548"/>
          </a:xfrm>
        </p:spPr>
        <p:txBody>
          <a:bodyPr>
            <a:noAutofit/>
          </a:bodyPr>
          <a:lstStyle/>
          <a:p>
            <a:r>
              <a:rPr lang="en-US" sz="3200" b="1" u="sng" dirty="0">
                <a:latin typeface="+mn-lt"/>
              </a:rPr>
              <a:t>Market focus for India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6C1FD-7784-F221-1630-0ADA89B458A1}"/>
              </a:ext>
            </a:extLst>
          </p:cNvPr>
          <p:cNvSpPr txBox="1"/>
          <p:nvPr/>
        </p:nvSpPr>
        <p:spPr>
          <a:xfrm>
            <a:off x="1514169" y="-9832"/>
            <a:ext cx="4905389" cy="600164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FA6922-C59A-3AFF-C20D-51FCBE8C8DD3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32DF1B8-203D-3127-043A-7C42F3E24DA1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CB994-31C6-F7DC-90E4-531C99AE6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5994D25-D7DC-C4EC-69FB-B4E71E4DE2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280540"/>
              </p:ext>
            </p:extLst>
          </p:nvPr>
        </p:nvGraphicFramePr>
        <p:xfrm>
          <a:off x="1104900" y="1562100"/>
          <a:ext cx="9925050" cy="521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005218" imgH="3169086" progId="Word.Document.12">
                  <p:embed/>
                </p:oleObj>
              </mc:Choice>
              <mc:Fallback>
                <p:oleObj name="Document" r:id="rId3" imgW="6005218" imgH="31690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4900" y="1562100"/>
                        <a:ext cx="9925050" cy="521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7507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AC70-5819-1245-E5DA-92816718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E855E-0C51-EF52-628A-951B1F47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831" y="930935"/>
            <a:ext cx="7886700" cy="414548"/>
          </a:xfrm>
        </p:spPr>
        <p:txBody>
          <a:bodyPr>
            <a:noAutofit/>
          </a:bodyPr>
          <a:lstStyle/>
          <a:p>
            <a:r>
              <a:rPr lang="en-US" sz="2400" b="1" u="sng" dirty="0"/>
              <a:t>Target Customers by Segment &amp; Brand</a:t>
            </a:r>
            <a:endParaRPr lang="en-US" sz="2400" b="1" u="sng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31E74-0150-A84D-72E5-15E07B052D67}"/>
              </a:ext>
            </a:extLst>
          </p:cNvPr>
          <p:cNvSpPr txBox="1"/>
          <p:nvPr/>
        </p:nvSpPr>
        <p:spPr>
          <a:xfrm>
            <a:off x="1514169" y="-9832"/>
            <a:ext cx="4905389" cy="646331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</a:t>
            </a:r>
            <a:endParaRPr lang="en-US" altLang="en-US" sz="2400" b="1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1B7EEF-60AA-BE48-FF54-A20B436BB185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B2D9DD9-9083-6715-AC54-3A7A296BEA2C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761B03-77BB-27FB-0FC7-135EE48C6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  <p:grpSp>
        <p:nvGrpSpPr>
          <p:cNvPr id="3" name="Group 4">
            <a:extLst>
              <a:ext uri="{FF2B5EF4-FFF2-40B4-BE49-F238E27FC236}">
                <a16:creationId xmlns:a16="http://schemas.microsoft.com/office/drawing/2014/main" id="{4F5A486D-4947-22DA-8EB9-59D5EF68DE4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40619" y="1345483"/>
            <a:ext cx="8570913" cy="5173663"/>
            <a:chOff x="1186" y="848"/>
            <a:chExt cx="5399" cy="3259"/>
          </a:xfrm>
        </p:grpSpPr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6ACEFAB8-54ED-447C-C7CD-946FB99C7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848"/>
              <a:ext cx="134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Industrial Automation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8B415730-D6EF-3F4C-6201-9790547AA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" y="848"/>
              <a:ext cx="10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D3DED91E-4FF5-BF02-7A1F-B4850A912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1105"/>
              <a:ext cx="12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·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D22AE581-9BAE-89B0-3081-7440B991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1118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D447C058-A59D-71C7-D469-039FEA929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" y="1102"/>
              <a:ext cx="542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Targets: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1A72311A-5542-F1AB-92BC-60508D077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1102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92F34CB5-3CFD-805D-4BE0-F72A7B8BD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02"/>
              <a:ext cx="55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Siemens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3C8FC7B6-5610-E9B2-6E5F-EF258997A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" y="1102"/>
              <a:ext cx="13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,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19B9A9F8-99F5-39FC-289F-6C840C3EF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" y="1102"/>
              <a:ext cx="63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Schneider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9141D277-DC40-D1DD-7F7D-AD5F19C91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7" y="1102"/>
              <a:ext cx="13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,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09ADEAB2-5414-5D41-62D5-FF019FFD3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" y="1102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ABB,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B9A2DB8B-0BCB-A3B5-2695-13581495C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102"/>
              <a:ext cx="1892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Honeywell, Rockwell Automation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F5CD0261-B7A4-6585-67C0-05FCFA2D3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2" y="1102"/>
              <a:ext cx="83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, Bharat Bijlee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40D31096-63FD-F41D-612E-E97C52E87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0" y="1102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638C3266-401B-0907-061F-DF2818690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136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066BA4B3-E1D2-9A81-6CE3-16126B15E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" y="135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">
              <a:extLst>
                <a:ext uri="{FF2B5EF4-FFF2-40B4-BE49-F238E27FC236}">
                  <a16:creationId xmlns:a16="http://schemas.microsoft.com/office/drawing/2014/main" id="{43FE3702-E391-6DA1-86B3-105EF4A4D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358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06EB387F-1838-9565-AA5E-B7E87AFC0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" y="164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4">
              <a:extLst>
                <a:ext uri="{FF2B5EF4-FFF2-40B4-BE49-F238E27FC236}">
                  <a16:creationId xmlns:a16="http://schemas.microsoft.com/office/drawing/2014/main" id="{C9DE8B93-7FBE-B521-8DFD-27AADA0B4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1628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6">
              <a:extLst>
                <a:ext uri="{FF2B5EF4-FFF2-40B4-BE49-F238E27FC236}">
                  <a16:creationId xmlns:a16="http://schemas.microsoft.com/office/drawing/2014/main" id="{35354986-178F-4452-ABAF-D77BBFD1B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1612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04ECCDA7-1C84-6FF0-458B-5F84D5690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61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71A0CB49-DD2C-C009-047C-69961ED46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" y="1612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1D78CCE7-2BE3-964E-40FA-2A0746527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" y="189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FAED5A15-7F07-DA21-09FC-37362B825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1883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050712D7-0A30-3E00-5048-536B53AFB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18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3CAD8A85-A727-B8F9-D943-A70B5579A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" y="1867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95674FFF-E2AC-2B0B-4FEF-D084EC41A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6" y="18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E28FEFBA-7094-0675-71DA-DC24BDF66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5" y="18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2FEECB34-71AF-B009-3723-3515C8460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" y="18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F0803EE9-A370-875A-3EF5-2386CE4FF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" y="1867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373DEDF4-709A-46FB-0CD5-404A3036C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" y="21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E95915E4-7012-C40C-3191-E3EF139FA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2137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6EC95F8A-2EEC-2609-41A8-42EFA2CF3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2121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A4EA85CE-62D9-EA18-1244-BAFEEC0D4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21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4A7C8E8E-96D8-9187-EA66-732D070EF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2121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0E5D784-7BBA-9949-8442-C407C11E4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83"/>
              <a:ext cx="3" cy="3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5A41D75E-95FD-DC56-46CF-4114C97AA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83"/>
              <a:ext cx="3" cy="3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28E3C09E-7B0D-C3E5-3CC3-541E87E84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5" y="2483"/>
              <a:ext cx="2" cy="3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C137E635-FF66-4379-59C8-AD9B9AA7B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5" y="2483"/>
              <a:ext cx="2" cy="3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15DEB77C-190C-3F9A-CD8E-2868AEDD0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86"/>
              <a:ext cx="3" cy="1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44CA1AC2-F4FB-2AD5-51E8-DA247FC00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5" y="2486"/>
              <a:ext cx="2" cy="12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181685B3-E65B-270D-9ADB-6D1608CA7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98"/>
              <a:ext cx="3" cy="2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DD62409E-88F8-780B-310E-A46025D86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98"/>
              <a:ext cx="3" cy="2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D7BA3775-9025-06CC-9241-FFE39DB41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5" y="2498"/>
              <a:ext cx="2" cy="2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4DD460BF-1F18-8922-CB65-4C6D23F33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5" y="2498"/>
              <a:ext cx="2" cy="2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SG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4A241309-E281-DC35-5CE0-5DB4F11B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7" y="2412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A3DE862C-4E07-C44A-CDA3-23250A1C2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2631"/>
              <a:ext cx="10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3175A077-6B3E-9DFB-9968-9421FFB58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1370"/>
              <a:ext cx="999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EV / Automotive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3E1DF3A9-5959-D752-A1C8-5E258CACA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7" y="2631"/>
              <a:ext cx="10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12E90061-C89A-4949-10D4-7167AAE7B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288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4C44828D-FAE8-B460-FE76-18C4AD4C9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2901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937FD659-2DB3-EC12-C113-383D7ABA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1577"/>
              <a:ext cx="542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Targets: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43390957-402B-10D2-DA2D-B16FDBC78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2885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25A51EB8-E160-57D7-4EC5-4D0147E3F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8" y="1572"/>
              <a:ext cx="413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Tata Elxsi, Ather Energy, Ola Electric, Bosch India, Continental Automotive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00DCAACC-CFCE-3BD9-8723-2D9C70823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5" y="2885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87F4DB4A-77FF-B094-9DF7-2FDB2F7E7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314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BED0EE3D-74A8-7F61-300B-017399419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3156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69">
              <a:extLst>
                <a:ext uri="{FF2B5EF4-FFF2-40B4-BE49-F238E27FC236}">
                  <a16:creationId xmlns:a16="http://schemas.microsoft.com/office/drawing/2014/main" id="{D4523665-37E0-29D7-3078-55CF6BF8D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3140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3">
              <a:extLst>
                <a:ext uri="{FF2B5EF4-FFF2-40B4-BE49-F238E27FC236}">
                  <a16:creationId xmlns:a16="http://schemas.microsoft.com/office/drawing/2014/main" id="{6F6AB7A2-6D18-DD5A-DBDA-EBFE02F6B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" y="3395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5">
              <a:extLst>
                <a:ext uri="{FF2B5EF4-FFF2-40B4-BE49-F238E27FC236}">
                  <a16:creationId xmlns:a16="http://schemas.microsoft.com/office/drawing/2014/main" id="{344C4F45-7345-A80E-16AE-58D8CD0DB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" y="339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088640E9-5BEB-7E8C-66D3-7D5C74D79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" y="339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3FCBE61F-D804-5CED-A6DA-38445A37F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7" y="3395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3CD03DC-E3CC-08CA-8EFF-5AE7985FA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" y="367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3926852C-A1E2-7DE8-221A-2B6ABCA2C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3666"/>
              <a:ext cx="8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3">
              <a:extLst>
                <a:ext uri="{FF2B5EF4-FFF2-40B4-BE49-F238E27FC236}">
                  <a16:creationId xmlns:a16="http://schemas.microsoft.com/office/drawing/2014/main" id="{B7DB4BE2-EAAD-A6DA-2E89-11E29CC11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" y="3650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5">
              <a:extLst>
                <a:ext uri="{FF2B5EF4-FFF2-40B4-BE49-F238E27FC236}">
                  <a16:creationId xmlns:a16="http://schemas.microsoft.com/office/drawing/2014/main" id="{BB916AF9-738C-420F-AA8A-224FB3212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4" y="3650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86">
              <a:extLst>
                <a:ext uri="{FF2B5EF4-FFF2-40B4-BE49-F238E27FC236}">
                  <a16:creationId xmlns:a16="http://schemas.microsoft.com/office/drawing/2014/main" id="{9CA8D8E1-722F-0B24-4521-3EC5BC221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" y="393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87">
              <a:extLst>
                <a:ext uri="{FF2B5EF4-FFF2-40B4-BE49-F238E27FC236}">
                  <a16:creationId xmlns:a16="http://schemas.microsoft.com/office/drawing/2014/main" id="{79F7D936-75E0-35ED-4AD6-298B5B0F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392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89">
              <a:extLst>
                <a:ext uri="{FF2B5EF4-FFF2-40B4-BE49-F238E27FC236}">
                  <a16:creationId xmlns:a16="http://schemas.microsoft.com/office/drawing/2014/main" id="{BF1DC1F9-F77A-3D07-1A99-30C363662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904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1">
              <a:extLst>
                <a:ext uri="{FF2B5EF4-FFF2-40B4-BE49-F238E27FC236}">
                  <a16:creationId xmlns:a16="http://schemas.microsoft.com/office/drawing/2014/main" id="{8AFA1A77-5F3E-28E7-FA24-725D8632E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" y="390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3">
              <a:extLst>
                <a:ext uri="{FF2B5EF4-FFF2-40B4-BE49-F238E27FC236}">
                  <a16:creationId xmlns:a16="http://schemas.microsoft.com/office/drawing/2014/main" id="{1C12A615-F671-9494-1376-AA7E10CDD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3904"/>
              <a:ext cx="9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9" name="Rectangle 5">
            <a:extLst>
              <a:ext uri="{FF2B5EF4-FFF2-40B4-BE49-F238E27FC236}">
                <a16:creationId xmlns:a16="http://schemas.microsoft.com/office/drawing/2014/main" id="{3A781BA2-46A2-CFA4-695E-F75DB4A70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25" y="2951696"/>
            <a:ext cx="394176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Telecom / Networking / Data Centers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9">
            <a:extLst>
              <a:ext uri="{FF2B5EF4-FFF2-40B4-BE49-F238E27FC236}">
                <a16:creationId xmlns:a16="http://schemas.microsoft.com/office/drawing/2014/main" id="{ED56296B-05DD-832F-3881-62EE80805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687" y="3245384"/>
            <a:ext cx="965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Targets: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11">
            <a:extLst>
              <a:ext uri="{FF2B5EF4-FFF2-40B4-BE49-F238E27FC236}">
                <a16:creationId xmlns:a16="http://schemas.microsoft.com/office/drawing/2014/main" id="{E69AE6F9-0301-A10B-C499-5661C9BE6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887" y="3245384"/>
            <a:ext cx="66008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Tejas Networks, Sterlite Tech, VVDN, HFCL, Tata Communications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Rectangle 53">
            <a:extLst>
              <a:ext uri="{FF2B5EF4-FFF2-40B4-BE49-F238E27FC236}">
                <a16:creationId xmlns:a16="http://schemas.microsoft.com/office/drawing/2014/main" id="{8AD015E0-90B2-042B-C5C0-BA825ADF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087" y="3802190"/>
            <a:ext cx="2133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Medical Equipment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Rectangle 57">
            <a:extLst>
              <a:ext uri="{FF2B5EF4-FFF2-40B4-BE49-F238E27FC236}">
                <a16:creationId xmlns:a16="http://schemas.microsoft.com/office/drawing/2014/main" id="{3CF5B201-58C6-F83E-E263-3E1544904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37" y="4256215"/>
            <a:ext cx="965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Targets: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59">
            <a:extLst>
              <a:ext uri="{FF2B5EF4-FFF2-40B4-BE49-F238E27FC236}">
                <a16:creationId xmlns:a16="http://schemas.microsoft.com/office/drawing/2014/main" id="{17C80946-716B-2E46-56FE-D7E392D67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37" y="4256215"/>
            <a:ext cx="15530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GE Healthcare,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61">
            <a:extLst>
              <a:ext uri="{FF2B5EF4-FFF2-40B4-BE49-F238E27FC236}">
                <a16:creationId xmlns:a16="http://schemas.microsoft.com/office/drawing/2014/main" id="{D82857A8-8EF2-C46D-3778-BF8FA5B24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4256215"/>
            <a:ext cx="45499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Johari Medical, </a:t>
            </a:r>
            <a:r>
              <a:rPr lang="en-US" altLang="en-US" dirty="0" err="1">
                <a:solidFill>
                  <a:srgbClr val="000000"/>
                </a:solidFill>
                <a:latin typeface="Aptos" panose="020B0004020202020204" pitchFamily="34" charset="0"/>
              </a:rPr>
              <a:t>Trivitron</a:t>
            </a:r>
            <a:r>
              <a:rPr lang="en-US" altLang="en-US" dirty="0">
                <a:solidFill>
                  <a:srgbClr val="000000"/>
                </a:solidFill>
                <a:latin typeface="Aptos" panose="020B0004020202020204" pitchFamily="34" charset="0"/>
              </a:rPr>
              <a:t>, </a:t>
            </a:r>
            <a:r>
              <a:rPr lang="en-US" altLang="en-US" dirty="0" err="1">
                <a:solidFill>
                  <a:srgbClr val="000000"/>
                </a:solidFill>
                <a:latin typeface="Aptos" panose="020B0004020202020204" pitchFamily="34" charset="0"/>
              </a:rPr>
              <a:t>Skanray</a:t>
            </a:r>
            <a:r>
              <a:rPr lang="en-US" altLang="en-US" dirty="0">
                <a:solidFill>
                  <a:srgbClr val="000000"/>
                </a:solidFill>
                <a:latin typeface="Aptos" panose="020B0004020202020204" pitchFamily="34" charset="0"/>
              </a:rPr>
              <a:t>, BPL Medical</a:t>
            </a:r>
            <a:endParaRPr lang="en-US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76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64325-7D99-9BBD-C68A-BB8D56914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E9F04-CFE5-7A92-5F0C-A4379F6EC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015420"/>
            <a:ext cx="7886700" cy="414548"/>
          </a:xfrm>
        </p:spPr>
        <p:txBody>
          <a:bodyPr>
            <a:noAutofit/>
          </a:bodyPr>
          <a:lstStyle/>
          <a:p>
            <a:r>
              <a:rPr lang="en-US" sz="3200" b="1" u="sng" dirty="0">
                <a:latin typeface="+mn-lt"/>
              </a:rPr>
              <a:t>Target Industries - ASEAN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D2DDD-D253-C3CC-24D4-3167C5303938}"/>
              </a:ext>
            </a:extLst>
          </p:cNvPr>
          <p:cNvSpPr txBox="1"/>
          <p:nvPr/>
        </p:nvSpPr>
        <p:spPr>
          <a:xfrm>
            <a:off x="1514169" y="-9832"/>
            <a:ext cx="4905389" cy="646331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</a:t>
            </a:r>
            <a:endParaRPr lang="en-US" altLang="en-US" sz="2400" b="1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8C2EB4-0481-04E1-33F8-EC06E482C46C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34892DE5-85D6-BD24-FC86-63EE431D52E1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FF006A-E203-EE62-B24A-1C1E977F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90EFD9A-E1AB-EAFE-A962-BFC974E87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374760"/>
              </p:ext>
            </p:extLst>
          </p:nvPr>
        </p:nvGraphicFramePr>
        <p:xfrm>
          <a:off x="639096" y="1429968"/>
          <a:ext cx="6993819" cy="4237196"/>
        </p:xfrm>
        <a:graphic>
          <a:graphicData uri="http://schemas.openxmlformats.org/drawingml/2006/table">
            <a:tbl>
              <a:tblPr firstRow="1" bandRow="1" bandCol="1"/>
              <a:tblGrid>
                <a:gridCol w="1974742">
                  <a:extLst>
                    <a:ext uri="{9D8B030D-6E8A-4147-A177-3AD203B41FA5}">
                      <a16:colId xmlns:a16="http://schemas.microsoft.com/office/drawing/2014/main" val="2036013222"/>
                    </a:ext>
                  </a:extLst>
                </a:gridCol>
                <a:gridCol w="5019077">
                  <a:extLst>
                    <a:ext uri="{9D8B030D-6E8A-4147-A177-3AD203B41FA5}">
                      <a16:colId xmlns:a16="http://schemas.microsoft.com/office/drawing/2014/main" val="3590892069"/>
                    </a:ext>
                  </a:extLst>
                </a:gridCol>
              </a:tblGrid>
              <a:tr h="69204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Industry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8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Strategic Value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104354"/>
                  </a:ext>
                </a:extLst>
              </a:tr>
              <a:tr h="69204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Industrial </a:t>
                      </a:r>
                      <a:endParaRPr lang="en-US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Major production hub (Thailand, Vietnam, Malaysia, Philippines)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322456"/>
                  </a:ext>
                </a:extLst>
              </a:tr>
              <a:tr h="69204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EV &amp; Transport</a:t>
                      </a:r>
                      <a:endParaRPr lang="en-US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Electrification of mobility (Vietnam, Indonesia, Thailand)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386170"/>
                  </a:ext>
                </a:extLst>
              </a:tr>
              <a:tr h="69204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Telecom &amp; Data Centers</a:t>
                      </a:r>
                      <a:endParaRPr lang="en-US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Strong push for 5G and digital infra (Singapore, Philippines)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483557"/>
                  </a:ext>
                </a:extLst>
              </a:tr>
              <a:tr h="77699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Medical Devices</a:t>
                      </a:r>
                      <a:endParaRPr lang="en-US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Medical exports and manufacturing (Malaysia, Singapore, Australia)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523942"/>
                  </a:ext>
                </a:extLst>
              </a:tr>
              <a:tr h="692041"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Defense &amp; Aerospace</a:t>
                      </a:r>
                      <a:endParaRPr lang="en-US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Cordia New" panose="020B0304020202020204" pitchFamily="34" charset="-34"/>
                        </a:rPr>
                        <a:t>Modernization program  in Thailand, Indonesia, Malaysia 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911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26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C1623-0139-03E0-6D67-27583FB9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3AC489-9CDE-92B1-D965-BCE44C1AAF3D}"/>
              </a:ext>
            </a:extLst>
          </p:cNvPr>
          <p:cNvSpPr txBox="1"/>
          <p:nvPr/>
        </p:nvSpPr>
        <p:spPr>
          <a:xfrm>
            <a:off x="1514169" y="-9832"/>
            <a:ext cx="4905389" cy="646331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</a:t>
            </a:r>
            <a:endParaRPr lang="en-US" altLang="en-US" sz="2400" b="1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8D1FBB-2D03-24F6-66D4-BB3EAFF6F0B5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9D86982-53BE-80FE-2C65-99A34E3F2325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E5F15-CACD-CFB0-76A7-C966E7315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99625-4091-2568-7E3C-2FB269BD82EC}"/>
              </a:ext>
            </a:extLst>
          </p:cNvPr>
          <p:cNvSpPr txBox="1"/>
          <p:nvPr/>
        </p:nvSpPr>
        <p:spPr>
          <a:xfrm>
            <a:off x="1445342" y="1258541"/>
            <a:ext cx="1007806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b="1" i="1" dirty="0">
                <a:effectLst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Industrial</a:t>
            </a:r>
          </a:p>
          <a:p>
            <a:pPr marL="342900" marR="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Countries: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Thailand, Vietnam, Malaysia, Philippines</a:t>
            </a:r>
          </a:p>
          <a:p>
            <a:pPr marL="342900" marR="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Companies: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Delta Electronics, Schneider SEA, APC/Schnieder Phil.</a:t>
            </a:r>
          </a:p>
          <a:p>
            <a:pPr marR="0" lvl="0">
              <a:spcBef>
                <a:spcPts val="180"/>
              </a:spcBef>
              <a:spcAft>
                <a:spcPts val="180"/>
              </a:spcAft>
            </a:pP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Symbol" panose="05050102010706020507" pitchFamily="18" charset="2"/>
            </a:endParaRPr>
          </a:p>
          <a:p>
            <a:pPr marL="0" marR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b="1" i="1" dirty="0">
                <a:effectLst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EV / Transport</a:t>
            </a:r>
          </a:p>
          <a:p>
            <a:pPr marL="342900" marR="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Countries: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Thailand, Indonesia, Vietnam</a:t>
            </a:r>
          </a:p>
          <a:p>
            <a:pPr marL="342900" marR="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Companies: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</a:t>
            </a:r>
            <a:r>
              <a:rPr lang="en-US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VinFast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Symbol" panose="05050102010706020507" pitchFamily="18" charset="2"/>
            </a:endParaRPr>
          </a:p>
          <a:p>
            <a:pPr marR="0" lvl="0">
              <a:spcBef>
                <a:spcPts val="180"/>
              </a:spcBef>
              <a:spcAft>
                <a:spcPts val="180"/>
              </a:spcAft>
            </a:pPr>
            <a:endParaRPr lang="en-US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1871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C040-B9E3-0D4F-F3BC-88A4D43F9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7EBCE4-B7B5-D6A9-82C8-52F109AAAEA1}"/>
              </a:ext>
            </a:extLst>
          </p:cNvPr>
          <p:cNvSpPr txBox="1"/>
          <p:nvPr/>
        </p:nvSpPr>
        <p:spPr>
          <a:xfrm>
            <a:off x="1514169" y="-9832"/>
            <a:ext cx="4905389" cy="646331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</a:t>
            </a:r>
            <a:endParaRPr lang="en-US" altLang="en-US" sz="2400" b="1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B14DD9-9038-3BFF-D21D-F961316F2D4B}"/>
              </a:ext>
            </a:extLst>
          </p:cNvPr>
          <p:cNvCxnSpPr>
            <a:cxnSpLocks/>
          </p:cNvCxnSpPr>
          <p:nvPr/>
        </p:nvCxnSpPr>
        <p:spPr>
          <a:xfrm>
            <a:off x="6419558" y="589009"/>
            <a:ext cx="4248443" cy="0"/>
          </a:xfrm>
          <a:prstGeom prst="line">
            <a:avLst/>
          </a:prstGeom>
          <a:ln>
            <a:solidFill>
              <a:srgbClr val="004B4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4E30D171-1585-D9F0-1359-809AD0122944}"/>
              </a:ext>
            </a:extLst>
          </p:cNvPr>
          <p:cNvSpPr txBox="1">
            <a:spLocks/>
          </p:cNvSpPr>
          <p:nvPr/>
        </p:nvSpPr>
        <p:spPr>
          <a:xfrm>
            <a:off x="6664094" y="61300"/>
            <a:ext cx="3416365" cy="27079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SG" sz="1125" b="1" dirty="0">
                <a:solidFill>
                  <a:srgbClr val="004B41"/>
                </a:solidFill>
                <a:latin typeface="Trebuchet MS" panose="020B0603020202020204" pitchFamily="34" charset="0"/>
              </a:rPr>
              <a:t>SUPREME COMPONENTS INTERNATIONAL (SCI)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CDB86-C4C1-C5E9-9223-0F2BDD239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86" y="61300"/>
            <a:ext cx="464424" cy="4527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A6EBAA-AAE0-6DC7-39FC-C5813B1D4489}"/>
              </a:ext>
            </a:extLst>
          </p:cNvPr>
          <p:cNvSpPr txBox="1"/>
          <p:nvPr/>
        </p:nvSpPr>
        <p:spPr>
          <a:xfrm>
            <a:off x="1297858" y="1415858"/>
            <a:ext cx="10343535" cy="336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Telecom / Networking/Data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Centres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DengXian Light" panose="02010600030101010101" pitchFamily="2" charset="-122"/>
              <a:cs typeface="Angsana New" panose="02020603050405020304" pitchFamily="18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Countries: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Singapore, Philippines, Malaysia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Companies: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Viettel, ST Engineering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Medical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Countries: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Singapore, Malaysia, Australia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Companies: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Philips, Medtronic, Abbott, ResMed, Biomed 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DengXian Light" panose="02010600030101010101" pitchFamily="2" charset="-122"/>
                <a:cs typeface="Angsana New" panose="02020603050405020304" pitchFamily="18" charset="-34"/>
              </a:rPr>
              <a:t>Defense &amp; Aerospace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Countries: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Malaysia, Indonesia, Thailand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18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Companies: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 ST Engineering, PT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Dirgantara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Symbol" panose="05050102010706020507" pitchFamily="18" charset="2"/>
              </a:rPr>
              <a:t>, DSO Lab</a:t>
            </a:r>
          </a:p>
        </p:txBody>
      </p:sp>
    </p:spTree>
    <p:extLst>
      <p:ext uri="{BB962C8B-B14F-4D97-AF65-F5344CB8AC3E}">
        <p14:creationId xmlns:p14="http://schemas.microsoft.com/office/powerpoint/2010/main" val="866445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2F19DBEB-F98E-95F4-D656-1A6785E1DC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89841"/>
            <a:ext cx="9144000" cy="49863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124535A-1127-A30C-E2C2-6D105B963B50}"/>
              </a:ext>
            </a:extLst>
          </p:cNvPr>
          <p:cNvSpPr txBox="1"/>
          <p:nvPr/>
        </p:nvSpPr>
        <p:spPr>
          <a:xfrm>
            <a:off x="1514169" y="-9832"/>
            <a:ext cx="5201529" cy="600164"/>
          </a:xfrm>
          <a:prstGeom prst="rect">
            <a:avLst/>
          </a:prstGeom>
          <a:solidFill>
            <a:srgbClr val="004B41"/>
          </a:solidFill>
          <a:ln>
            <a:solidFill>
              <a:srgbClr val="004B4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300" b="1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Connect with Us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90102FFE-F63A-C214-A3A7-5C511A4A1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653" y="4319247"/>
            <a:ext cx="4330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3200">
                <a:solidFill>
                  <a:srgbClr val="008000"/>
                </a:solidFill>
                <a:latin typeface="Tahoma" panose="020B0604030504040204" pitchFamily="34" charset="0"/>
                <a:ea typeface="MS PGothic" panose="020B0600070205080204" pitchFamily="34" charset="-128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8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4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sz="2400" b="1" dirty="0">
                <a:solidFill>
                  <a:srgbClr val="004B41"/>
                </a:solidFill>
                <a:latin typeface="Trebuchet MS" panose="020B0603020202020204" pitchFamily="34" charset="0"/>
              </a:rPr>
              <a:t>#ConnectWithUs</a:t>
            </a:r>
            <a:endParaRPr lang="en-US" altLang="en-US" sz="16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3B9705CF-121B-2158-EDF2-9C64401A2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623" y="-18575"/>
            <a:ext cx="686224" cy="839670"/>
          </a:xfrm>
          <a:prstGeom prst="rect">
            <a:avLst/>
          </a:prstGeom>
        </p:spPr>
      </p:pic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59D74195-1C39-A7FC-1628-7530DE94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52" y="3169278"/>
            <a:ext cx="151507" cy="151507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08067668-88E3-4C68-3CD7-7BC06387A6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514" y="3376476"/>
            <a:ext cx="111502" cy="111502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6B2A829C-1214-A070-96C3-FB61B0E1F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859" y="3356533"/>
            <a:ext cx="111502" cy="111502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A5A1CAE3-BBCC-AE20-262C-2460B9C3A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959" y="3660131"/>
            <a:ext cx="111502" cy="111502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F72999BC-D949-66F2-67E4-82D54C2629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208" y="3245031"/>
            <a:ext cx="111502" cy="111502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6F5A0F9A-F18A-9F43-DBE5-96576243C7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678" y="5062057"/>
            <a:ext cx="111502" cy="111502"/>
          </a:xfrm>
          <a:prstGeom prst="rect">
            <a:avLst/>
          </a:prstGeom>
        </p:spPr>
      </p:pic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420C716F-92FC-AA60-0CD6-5784B8402A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121" y="3962252"/>
            <a:ext cx="111502" cy="111502"/>
          </a:xfrm>
          <a:prstGeom prst="rect">
            <a:avLst/>
          </a:prstGeom>
        </p:spPr>
      </p:pic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00006F90-A3A3-2E57-44B0-8BC7019AB3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656" y="4230857"/>
            <a:ext cx="111502" cy="111502"/>
          </a:xfrm>
          <a:prstGeom prst="rect">
            <a:avLst/>
          </a:prstGeom>
        </p:spPr>
      </p:pic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673B16C2-0EF5-C66B-573D-33CCB91CAA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21" y="3634592"/>
            <a:ext cx="111502" cy="111502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045BC601-CE06-9946-C5AE-041B6C1822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636" y="3850750"/>
            <a:ext cx="111502" cy="111502"/>
          </a:xfrm>
          <a:prstGeom prst="rect">
            <a:avLst/>
          </a:prstGeom>
        </p:spPr>
      </p:pic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B01CE91C-5650-786C-1708-512F05D126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399" y="3668802"/>
            <a:ext cx="111502" cy="111502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704101AD-34D9-4AAC-B7C6-FF116802B4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927" y="2971730"/>
            <a:ext cx="111502" cy="111502"/>
          </a:xfrm>
          <a:prstGeom prst="rect">
            <a:avLst/>
          </a:prstGeom>
        </p:spPr>
      </p:pic>
      <p:pic>
        <p:nvPicPr>
          <p:cNvPr id="40" name="Picture 39" descr="Icon&#10;&#10;Description automatically generated">
            <a:extLst>
              <a:ext uri="{FF2B5EF4-FFF2-40B4-BE49-F238E27FC236}">
                <a16:creationId xmlns:a16="http://schemas.microsoft.com/office/drawing/2014/main" id="{7E529E2C-2E29-74DE-5762-53ACC59A98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923" y="2915979"/>
            <a:ext cx="111502" cy="111502"/>
          </a:xfrm>
          <a:prstGeom prst="rect">
            <a:avLst/>
          </a:prstGeom>
        </p:spPr>
      </p:pic>
      <p:sp>
        <p:nvSpPr>
          <p:cNvPr id="41" name="Rectangle 24">
            <a:extLst>
              <a:ext uri="{FF2B5EF4-FFF2-40B4-BE49-F238E27FC236}">
                <a16:creationId xmlns:a16="http://schemas.microsoft.com/office/drawing/2014/main" id="{A1F3366B-0E92-C2F5-B13A-C9D212C1A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03" y="5120693"/>
            <a:ext cx="4330558" cy="135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3200">
                <a:solidFill>
                  <a:srgbClr val="008000"/>
                </a:solidFill>
                <a:latin typeface="Tahoma" panose="020B0604030504040204" pitchFamily="34" charset="0"/>
                <a:ea typeface="MS PGothic" panose="020B0600070205080204" pitchFamily="34" charset="-128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8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4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Wingdings" panose="05000000000000000000" pitchFamily="2" charset="2"/>
              <a:buChar char="§"/>
              <a:defRPr sz="200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§"/>
              <a:defRPr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(65) 6848 1178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sales@supremecomponents.com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www.supremecomponents.com</a:t>
            </a:r>
          </a:p>
          <a:p>
            <a:pPr>
              <a:lnSpc>
                <a:spcPct val="15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alt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62 Jalan Eunos, Singapore 419508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44A71C08-7F00-FD1B-D194-72E2FCAFA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03" y="5889783"/>
            <a:ext cx="228600" cy="228600"/>
          </a:xfrm>
          <a:prstGeom prst="rect">
            <a:avLst/>
          </a:prstGeom>
        </p:spPr>
      </p:pic>
      <p:pic>
        <p:nvPicPr>
          <p:cNvPr id="43" name="Picture 42" descr="Logo, icon&#10;&#10;Description automatically generated">
            <a:extLst>
              <a:ext uri="{FF2B5EF4-FFF2-40B4-BE49-F238E27FC236}">
                <a16:creationId xmlns:a16="http://schemas.microsoft.com/office/drawing/2014/main" id="{712C8A5B-0915-16F4-F70E-1E3CCF9F75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03" y="5567565"/>
            <a:ext cx="228600" cy="22860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62B0A00B-4331-6448-31C2-1752D6CB52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03" y="6208136"/>
            <a:ext cx="228600" cy="228600"/>
          </a:xfrm>
          <a:prstGeom prst="rect">
            <a:avLst/>
          </a:prstGeom>
        </p:spPr>
      </p:pic>
      <p:pic>
        <p:nvPicPr>
          <p:cNvPr id="45" name="Picture 44" descr="Logo&#10;&#10;Description automatically generated">
            <a:extLst>
              <a:ext uri="{FF2B5EF4-FFF2-40B4-BE49-F238E27FC236}">
                <a16:creationId xmlns:a16="http://schemas.microsoft.com/office/drawing/2014/main" id="{EB8C665B-23B5-9D9F-A3E2-7CA767F8A0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03" y="5245886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7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8df549-373e-4d60-bb86-0511ad56e780">
      <Terms xmlns="http://schemas.microsoft.com/office/infopath/2007/PartnerControls"/>
    </lcf76f155ced4ddcb4097134ff3c332f>
    <TaxCatchAll xmlns="2cd4ea62-6222-476c-aae6-1305b20cbeb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F39B2D363B94A9974735A60AE5250" ma:contentTypeVersion="21" ma:contentTypeDescription="Create a new document." ma:contentTypeScope="" ma:versionID="aba7a0869ad27d09c7ae11304b05dd25">
  <xsd:schema xmlns:xsd="http://www.w3.org/2001/XMLSchema" xmlns:xs="http://www.w3.org/2001/XMLSchema" xmlns:p="http://schemas.microsoft.com/office/2006/metadata/properties" xmlns:ns2="2cd4ea62-6222-476c-aae6-1305b20cbeb1" xmlns:ns3="6d8df549-373e-4d60-bb86-0511ad56e780" targetNamespace="http://schemas.microsoft.com/office/2006/metadata/properties" ma:root="true" ma:fieldsID="f029495578230b8eba50d60e47bf5226" ns2:_="" ns3:_="">
    <xsd:import namespace="2cd4ea62-6222-476c-aae6-1305b20cbeb1"/>
    <xsd:import namespace="6d8df549-373e-4d60-bb86-0511ad56e78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4ea62-6222-476c-aae6-1305b20cbeb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9536753-3721-42d6-947c-3dac46d5731e}" ma:internalName="TaxCatchAll" ma:showField="CatchAllData" ma:web="2cd4ea62-6222-476c-aae6-1305b20cbe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df549-373e-4d60-bb86-0511ad56e7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8cb04d9-254f-4f2e-9526-0152e4be60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A1A9A3-8189-4125-A0E1-148A3DC809FD}">
  <ds:schemaRefs>
    <ds:schemaRef ds:uri="http://www.w3.org/XML/1998/namespace"/>
    <ds:schemaRef ds:uri="http://schemas.microsoft.com/office/2006/documentManagement/types"/>
    <ds:schemaRef ds:uri="2cd4ea62-6222-476c-aae6-1305b20cbeb1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6d8df549-373e-4d60-bb86-0511ad56e780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7985237-519A-43FB-AA28-B092D08A0B1C}"/>
</file>

<file path=customXml/itemProps3.xml><?xml version="1.0" encoding="utf-8"?>
<ds:datastoreItem xmlns:ds="http://schemas.openxmlformats.org/officeDocument/2006/customXml" ds:itemID="{1AB0A430-11E5-4D07-989F-CA54147C17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24871</TotalTime>
  <Words>560</Words>
  <Application>Microsoft Office PowerPoint</Application>
  <PresentationFormat>Widescreen</PresentationFormat>
  <Paragraphs>148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Noto Sans</vt:lpstr>
      <vt:lpstr>Noto Sans JP Black</vt:lpstr>
      <vt:lpstr>Noto Sans JP Light</vt:lpstr>
      <vt:lpstr>Noto Sans JP Medium</vt:lpstr>
      <vt:lpstr>Noto Sans JP SemiBold</vt:lpstr>
      <vt:lpstr>Source Sans Pro</vt:lpstr>
      <vt:lpstr>Symbol</vt:lpstr>
      <vt:lpstr>Times New Roman</vt:lpstr>
      <vt:lpstr>Trebuchet MS</vt:lpstr>
      <vt:lpstr>Office Theme</vt:lpstr>
      <vt:lpstr>Microsoft Word Document</vt:lpstr>
      <vt:lpstr>PowerPoint Presentation</vt:lpstr>
      <vt:lpstr>PowerPoint Presentation</vt:lpstr>
      <vt:lpstr>PowerPoint Presentation</vt:lpstr>
      <vt:lpstr>Market focus for India</vt:lpstr>
      <vt:lpstr>Target Customers by Segment &amp; Brand</vt:lpstr>
      <vt:lpstr>Target Industries - ASEAN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Piyush Aggarwala</dc:creator>
  <cp:lastModifiedBy>PSS Suppiah</cp:lastModifiedBy>
  <cp:revision>26</cp:revision>
  <cp:lastPrinted>2025-05-08T08:24:52Z</cp:lastPrinted>
  <dcterms:created xsi:type="dcterms:W3CDTF">2025-01-14T08:47:53Z</dcterms:created>
  <dcterms:modified xsi:type="dcterms:W3CDTF">2025-09-17T08:51:22Z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0x01010050AF39B2D363B94A9974735A60AE5250</vt:lpwstr>
  </property>
  <property fmtid="{D5CDD505-2E9C-101B-9397-08002B2CF9AE}" pid="3" name="MediaServiceImageTags">
    <vt:lpwstr/>
  </property>
</Properties>
</file>